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66"/>
    <a:srgbClr val="FF99FF"/>
    <a:srgbClr val="FFFF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72" d="100"/>
          <a:sy n="72" d="100"/>
        </p:scale>
        <p:origin x="-2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E8DC-8873-4484-BE95-55E433625878}" type="datetimeFigureOut">
              <a:rPr lang="en-GB" smtClean="0"/>
              <a:t>13/07/15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3C07F-65FC-4496-99F2-A58D81197C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994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2730F-E167-4A5B-BD1E-08349ED6FDD3}" type="datetimeFigureOut">
              <a:rPr lang="en-GB" smtClean="0"/>
              <a:pPr/>
              <a:t>13/07/15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FF066-CD1B-4825-950E-65CBE8F88D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Domestic Factors</a:t>
            </a:r>
            <a:br>
              <a:rPr lang="en-GB" dirty="0" smtClean="0"/>
            </a:br>
            <a:r>
              <a:rPr lang="en-GB" dirty="0" smtClean="0"/>
              <a:t> and</a:t>
            </a:r>
            <a:br>
              <a:rPr lang="en-GB" dirty="0" smtClean="0"/>
            </a:br>
            <a:r>
              <a:rPr lang="en-GB" dirty="0" smtClean="0"/>
              <a:t> Economic Development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blogs.thenews.com.pk/blogs/wp-content/uploads/2012/11/mic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5722542" cy="3828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3456384" cy="255454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Most developing countries have dual financial markets</a:t>
            </a:r>
          </a:p>
          <a:p>
            <a:r>
              <a:rPr lang="en-GB" sz="2000" dirty="0" smtClean="0"/>
              <a:t>and so removes the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Official (big banks that finance established large businesses)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Unofficial (illegal who lend to those that are desperate)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4284" y="3140968"/>
            <a:ext cx="2709524" cy="31700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Savings are needed for investment </a:t>
            </a:r>
            <a:r>
              <a:rPr lang="en-GB" sz="2000" dirty="0" smtClean="0"/>
              <a:t>but saving is hard when there is poverty and no where safe to save that will give a good return</a:t>
            </a:r>
          </a:p>
          <a:p>
            <a:r>
              <a:rPr lang="en-GB" sz="2000" dirty="0" smtClean="0"/>
              <a:t>People will buy assets such as livestock or send their money abroad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620688"/>
            <a:ext cx="3600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Financial System</a:t>
            </a:r>
            <a:endParaRPr lang="en-GB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99792" y="4725144"/>
            <a:ext cx="3923928" cy="19389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In developing countries poor people find it almost impossible to access traditional banking systems</a:t>
            </a:r>
            <a:endParaRPr lang="en-GB" sz="2000" dirty="0" smtClean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No collateral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Often unemployed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Lack savings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5661248"/>
            <a:ext cx="3923928" cy="1015663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Even if there is entrepreneurial spirit they cannot borrow to start up</a:t>
            </a:r>
            <a:endParaRPr lang="en-GB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191672" y="4293096"/>
            <a:ext cx="2952328" cy="707886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Micro-Finance may be the answer </a:t>
            </a:r>
            <a:endParaRPr lang="en-GB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300192" y="764704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Micro finance videos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Insert links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llarvigilante.com/sites/default/files/images/TaxationPlund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4637" y="1121283"/>
            <a:ext cx="3159572" cy="44280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3456384" cy="1323439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Very difficult for governments to collect</a:t>
            </a:r>
          </a:p>
          <a:p>
            <a:r>
              <a:rPr lang="en-GB" sz="2000" dirty="0" smtClean="0"/>
              <a:t>3% in developing countries</a:t>
            </a:r>
          </a:p>
          <a:p>
            <a:r>
              <a:rPr lang="en-GB" sz="2000" dirty="0" smtClean="0"/>
              <a:t>60-80% in developed countries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1772816"/>
            <a:ext cx="2709524" cy="16312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There is little corporate activity</a:t>
            </a:r>
          </a:p>
          <a:p>
            <a:r>
              <a:rPr lang="en-GB" sz="2000" dirty="0" smtClean="0"/>
              <a:t>Often low tax incentives to encourage FDI</a:t>
            </a:r>
          </a:p>
          <a:p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332656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Taxation</a:t>
            </a:r>
            <a:endParaRPr lang="en-GB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717032"/>
            <a:ext cx="3024336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Main source  is exports, imports and customs duties – </a:t>
            </a:r>
            <a:r>
              <a:rPr lang="en-GB" sz="2000" dirty="0" smtClean="0"/>
              <a:t>country needs to be heavily involved in foreign trade</a:t>
            </a:r>
          </a:p>
          <a:p>
            <a:r>
              <a:rPr lang="en-GB" sz="2000" dirty="0" smtClean="0"/>
              <a:t>Being part of the WTO reduces tariffs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88224" y="4509120"/>
            <a:ext cx="2555776" cy="193899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Large informal markets in developing countries</a:t>
            </a:r>
          </a:p>
          <a:p>
            <a:r>
              <a:rPr lang="en-GB" sz="2000" dirty="0" smtClean="0"/>
              <a:t>If incomes are not recorded how can you collect tax?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16216" y="2276872"/>
            <a:ext cx="2627784" cy="1631216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Problems with administration – </a:t>
            </a:r>
            <a:r>
              <a:rPr lang="en-GB" sz="2000" dirty="0" smtClean="0"/>
              <a:t>inefficiency, lack of information and corruption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6216" y="188641"/>
            <a:ext cx="2376264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If a government finds it difficult to collect taxes it will have less to spend on growth and development objectives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2376264" cy="255454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Technology needs to be appropriate for large labour surplus</a:t>
            </a:r>
          </a:p>
          <a:p>
            <a:r>
              <a:rPr lang="en-GB" sz="2000" dirty="0" smtClean="0"/>
              <a:t>Cheap to make and needs labour </a:t>
            </a:r>
          </a:p>
          <a:p>
            <a:r>
              <a:rPr lang="en-GB" sz="2000" dirty="0" smtClean="0"/>
              <a:t>Provides greater employment than automated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55038" y="332656"/>
            <a:ext cx="3600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Appropriate</a:t>
            </a:r>
          </a:p>
          <a:p>
            <a:pPr algn="ctr"/>
            <a:r>
              <a:rPr lang="en-GB" sz="4400" b="1" dirty="0" smtClean="0"/>
              <a:t>Technology</a:t>
            </a:r>
            <a:endParaRPr lang="en-GB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3356992"/>
            <a:ext cx="2232248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Universal nut </a:t>
            </a:r>
            <a:r>
              <a:rPr lang="en-GB" sz="2000" b="1" dirty="0" err="1" smtClean="0"/>
              <a:t>sheller</a:t>
            </a:r>
            <a:r>
              <a:rPr lang="en-GB" sz="2000" b="1" dirty="0" smtClean="0"/>
              <a:t> – turned by hand and is used to shell nuts</a:t>
            </a:r>
            <a:endParaRPr lang="en-GB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372200" y="314208"/>
            <a:ext cx="2627784" cy="4093428"/>
          </a:xfrm>
          <a:prstGeom prst="rect">
            <a:avLst/>
          </a:prstGeom>
          <a:solidFill>
            <a:srgbClr val="CC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Solar cooker for consumers – </a:t>
            </a:r>
            <a:r>
              <a:rPr lang="en-GB" sz="2000" dirty="0" smtClean="0"/>
              <a:t>aids development because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 it doesn’t need wood 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 smtClean="0"/>
              <a:t>no loss of trees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 smtClean="0"/>
              <a:t>Don’t need to look for fire wood – more time for other activities (improves the position of the woman)</a:t>
            </a:r>
          </a:p>
        </p:txBody>
      </p:sp>
      <p:pic>
        <p:nvPicPr>
          <p:cNvPr id="1026" name="Picture 2" descr="http://i.ytimg.com/vi/EkaBSGY4OY4/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132856"/>
            <a:ext cx="3457486" cy="2836912"/>
          </a:xfrm>
          <a:prstGeom prst="rect">
            <a:avLst/>
          </a:prstGeom>
          <a:noFill/>
        </p:spPr>
      </p:pic>
      <p:pic>
        <p:nvPicPr>
          <p:cNvPr id="1028" name="Picture 4" descr="http://barbequelovers.com/wp-content/uploads/SolarGrillDesign2.jpg?width=3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797152"/>
            <a:ext cx="2819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2376264" cy="286232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Well being of families is improved</a:t>
            </a:r>
          </a:p>
          <a:p>
            <a:r>
              <a:rPr lang="en-GB" sz="2000" dirty="0" smtClean="0"/>
              <a:t>Better informed about health care, hygiene and diet</a:t>
            </a:r>
          </a:p>
          <a:p>
            <a:r>
              <a:rPr lang="en-GB" sz="2000" dirty="0" smtClean="0"/>
              <a:t>Healthier children lead to healthier adults and a better future workforce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55038" y="332656"/>
            <a:ext cx="37611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Empowerment of Women</a:t>
            </a:r>
            <a:endParaRPr lang="en-GB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8645" y="3356992"/>
            <a:ext cx="2232248" cy="2246769"/>
          </a:xfrm>
          <a:prstGeom prst="rect">
            <a:avLst/>
          </a:prstGeom>
          <a:solidFill>
            <a:srgbClr val="CC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Increasing income levels for women – </a:t>
            </a:r>
            <a:r>
              <a:rPr lang="en-GB" sz="2000" dirty="0" smtClean="0"/>
              <a:t>leads to increases in family welfare (more than an increase in men’s incomes)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48264" y="314208"/>
            <a:ext cx="2051720" cy="440120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The education of the children in the family group improves – </a:t>
            </a:r>
            <a:endParaRPr lang="en-GB" sz="2000" dirty="0" smtClean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 pass on their own education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Value education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Educated children have better life opportunities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Leads to a better quality future workforce</a:t>
            </a:r>
          </a:p>
        </p:txBody>
      </p:sp>
      <p:pic>
        <p:nvPicPr>
          <p:cNvPr id="25602" name="Picture 2" descr="http://www.stories.coop/sites/stories.coop/files/stories/written/2012/10/25/1252/immagine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6995" y="1700808"/>
            <a:ext cx="4579948" cy="32689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71800" y="5217393"/>
            <a:ext cx="3168352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More control over contraception, marry later and have smaller families – </a:t>
            </a:r>
            <a:r>
              <a:rPr lang="en-GB" sz="2000" dirty="0" smtClean="0"/>
              <a:t>lowers population growth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2376264" cy="193899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Low levels of income leads to low levels of savings leads to low levels of investment leads to low growth</a:t>
            </a:r>
            <a:endParaRPr lang="en-GB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755038" y="332656"/>
            <a:ext cx="37611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Income Distribution</a:t>
            </a:r>
            <a:endParaRPr lang="en-GB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48264" y="314209"/>
            <a:ext cx="2051720" cy="286232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The rich dominate politics</a:t>
            </a:r>
            <a:endParaRPr lang="en-GB" sz="2000" dirty="0" smtClean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 policies favour the well off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No pro-poor growth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dirty="0" smtClean="0"/>
              <a:t>No agreed measures of poverty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92080" y="5157192"/>
            <a:ext cx="3168352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The rich consumer foreign goods – </a:t>
            </a:r>
            <a:r>
              <a:rPr lang="en-GB" sz="2000" dirty="0" smtClean="0"/>
              <a:t>does not help domestic economy</a:t>
            </a:r>
          </a:p>
        </p:txBody>
      </p:sp>
      <p:pic>
        <p:nvPicPr>
          <p:cNvPr id="26628" name="Picture 4" descr="http://www.thezimbabwemail.net/templates/xhtml/add_ons/thumb.php?src=http://www.thezimbabwemail.net/files/president_757609684.jpg&amp;h=300&amp;w=336&amp;q=100&amp;zc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772816"/>
            <a:ext cx="3200400" cy="2857500"/>
          </a:xfrm>
          <a:prstGeom prst="rect">
            <a:avLst/>
          </a:prstGeom>
          <a:noFill/>
        </p:spPr>
      </p:pic>
      <p:pic>
        <p:nvPicPr>
          <p:cNvPr id="26626" name="Picture 2" descr="http://www.cbc.ca/gfx/images/news/topstories/2012/01/17/li-ethiopia-rtx8tq2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284984"/>
            <a:ext cx="3457228" cy="194608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911752" y="3933056"/>
            <a:ext cx="2232248" cy="1015663"/>
          </a:xfrm>
          <a:prstGeom prst="rect">
            <a:avLst/>
          </a:prstGeom>
          <a:solidFill>
            <a:srgbClr val="CC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Capital flight – </a:t>
            </a:r>
            <a:r>
              <a:rPr lang="en-GB" sz="2000" dirty="0" smtClean="0"/>
              <a:t>rich send their money abroad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1600" y="5517232"/>
            <a:ext cx="3168352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Income inequality leads to both poor growth and poor development</a:t>
            </a:r>
            <a:endParaRPr lang="en-GB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9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08720"/>
            <a:ext cx="73448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examples wherever possible, explain how each of the following can contribute to economic development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Education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Property Rights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use of appropriate technology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Access to Credit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Women’s empowerment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0682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59766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002060"/>
                </a:solidFill>
              </a:rPr>
              <a:t>Lesson Objectives</a:t>
            </a:r>
          </a:p>
          <a:p>
            <a:r>
              <a:rPr lang="en-GB" sz="4000" dirty="0" smtClean="0"/>
              <a:t>By the end of this chapter you should be able to</a:t>
            </a:r>
          </a:p>
          <a:p>
            <a:pPr>
              <a:buFont typeface="Wingdings" pitchFamily="2" charset="2"/>
              <a:buChar char="Ø"/>
            </a:pPr>
            <a:r>
              <a:rPr lang="en-GB" sz="4000" dirty="0" smtClean="0"/>
              <a:t>Identify domestic factors that may contribute to economic development</a:t>
            </a:r>
          </a:p>
          <a:p>
            <a:pPr>
              <a:buFont typeface="Wingdings" pitchFamily="2" charset="2"/>
              <a:buChar char="Ø"/>
            </a:pPr>
            <a:r>
              <a:rPr lang="en-GB" sz="4000" dirty="0" smtClean="0"/>
              <a:t>Explain how domestic factors may contribute to economic development 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7416824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2060"/>
                </a:solidFill>
              </a:rPr>
              <a:t>Institutional factors affecting development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There are a number of domestic factors that act as sources of economic development and barriers to development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What do we mean the institutional framework?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Organisations, structures, rules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main institutional factors are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Education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Healthcare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Infrastructure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Political Stability and corruption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Legal system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Financial system, credit and micro finance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Taxation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The use of appropriate technology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The empowerment of women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/>
              <a:t>Income distribution</a:t>
            </a:r>
          </a:p>
          <a:p>
            <a:pPr lvl="1"/>
            <a:endParaRPr lang="en-GB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du.learnsoc.org/images/edu/eoy-educat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852936"/>
            <a:ext cx="2543284" cy="233134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40184" y="2206532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Education</a:t>
            </a:r>
            <a:endParaRPr lang="en-GB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764704"/>
            <a:ext cx="2592288" cy="2308324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Improve the role of women in society </a:t>
            </a:r>
            <a:r>
              <a:rPr lang="en-GB" dirty="0" smtClean="0"/>
              <a:t>– there are high correlations between women’s education and child survival rates and fertility rates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260648"/>
            <a:ext cx="3384376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Sen</a:t>
            </a:r>
            <a:r>
              <a:rPr lang="en-GB" dirty="0" smtClean="0"/>
              <a:t> says ‘Nothing arguably, is as important today in the political economy of development as an adequate recognition of political, economic, and social  participation and leadership of women’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3140968"/>
            <a:ext cx="2592288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Improve levels of health </a:t>
            </a:r>
            <a:r>
              <a:rPr lang="en-GB" dirty="0" smtClean="0"/>
              <a:t>– improving education (particularly literacy) improves the health of society.</a:t>
            </a:r>
          </a:p>
          <a:p>
            <a:r>
              <a:rPr lang="en-GB" dirty="0" smtClean="0"/>
              <a:t>Individuals can read about and be informed about vaccines and water filtering.  Also dangers such as HIV, sanitary habits, diet etc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1772816"/>
            <a:ext cx="2736304" cy="17543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Despite improvements around 38 million children of primary school age are still out of school in sub-Saharan Africa. In southern Asia 18 million.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3720368"/>
            <a:ext cx="3168352" cy="31393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Education requires </a:t>
            </a:r>
            <a:r>
              <a:rPr lang="en-GB" b="1" dirty="0" smtClean="0"/>
              <a:t>vast funding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Within a country there may be vast </a:t>
            </a:r>
            <a:r>
              <a:rPr lang="en-GB" b="1" dirty="0" smtClean="0"/>
              <a:t>disparities between urban and rural areas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Children may need to </a:t>
            </a:r>
            <a:r>
              <a:rPr lang="en-GB" b="1" dirty="0" smtClean="0"/>
              <a:t>work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Often if the </a:t>
            </a:r>
            <a:r>
              <a:rPr lang="en-GB" b="1" dirty="0" smtClean="0"/>
              <a:t>mothers received no education</a:t>
            </a:r>
            <a:r>
              <a:rPr lang="en-GB" dirty="0" smtClean="0"/>
              <a:t> the children do not either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Enrolment in </a:t>
            </a:r>
            <a:r>
              <a:rPr lang="en-GB" b="1" dirty="0" smtClean="0"/>
              <a:t>secondary schools is lower </a:t>
            </a:r>
            <a:r>
              <a:rPr lang="en-GB" dirty="0" smtClean="0"/>
              <a:t>than primary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0184" y="2206532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Healthcare</a:t>
            </a:r>
            <a:endParaRPr lang="en-GB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2592288" cy="286232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Strong correlation between health care and life expectancy </a:t>
            </a:r>
            <a:r>
              <a:rPr lang="en-GB" dirty="0" smtClean="0"/>
              <a:t> - it would appear that countries that spend a high proportion of GDP on healthcare have a higher life expectancy (there are many other variables at play)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759624" y="188640"/>
            <a:ext cx="3384376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Throughout the world infant mortality rates have fallen, life expectancy has increased, more children are immunised and maternal mortality rates are falling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116112"/>
            <a:ext cx="2592288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Progress </a:t>
            </a:r>
            <a:r>
              <a:rPr lang="en-GB" dirty="0" smtClean="0"/>
              <a:t> - there has been a lot of progress in terms of training doctors and nurses, building of hospitals, and provision of immunisation and safe water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4653136"/>
            <a:ext cx="273630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There is still a lot to do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5085184"/>
            <a:ext cx="3168352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See table 29.2 P359</a:t>
            </a:r>
            <a:endParaRPr lang="en-GB" dirty="0"/>
          </a:p>
        </p:txBody>
      </p:sp>
      <p:pic>
        <p:nvPicPr>
          <p:cNvPr id="17410" name="Picture 2" descr="http://www.washingtonpost.com/rf/image_606w/2010-2019/WashingtonPost/2012/03/06/Foreign/Images/2012-02-16T113813Z_01_PXP63_RTRIDSP_3_INDIA-MALNUTRIT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4903" y="2074800"/>
            <a:ext cx="3742530" cy="23900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26498" y="2420888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Healthcare</a:t>
            </a:r>
            <a:endParaRPr lang="en-GB" sz="4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0184" y="2206532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Healthcare</a:t>
            </a:r>
            <a:endParaRPr lang="en-GB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2592288" cy="1754326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Better roads and better public transport </a:t>
            </a:r>
            <a:r>
              <a:rPr lang="en-GB" dirty="0" smtClean="0"/>
              <a:t>– allows children to get to school, adults to get to market and goods to get to potential buyers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20876" y="908720"/>
            <a:ext cx="2772816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Electricity</a:t>
            </a:r>
            <a:r>
              <a:rPr lang="en-GB" dirty="0" smtClean="0"/>
              <a:t> is needed for food preservation</a:t>
            </a:r>
          </a:p>
          <a:p>
            <a:r>
              <a:rPr lang="en-GB" b="1" dirty="0" smtClean="0"/>
              <a:t>Gas</a:t>
            </a:r>
            <a:r>
              <a:rPr lang="en-GB" dirty="0" smtClean="0"/>
              <a:t> is needed for cooking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47478" y="116112"/>
            <a:ext cx="2592288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A developed radio and television network </a:t>
            </a:r>
            <a:r>
              <a:rPr lang="en-GB" dirty="0" smtClean="0"/>
              <a:t> - makes it possible for people to link up with and participate in wider communities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407696" y="2852936"/>
            <a:ext cx="2484784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Any improvement in infrastructure will improve the well being of the people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979712" y="5373216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Infrastructure</a:t>
            </a:r>
            <a:endParaRPr lang="en-GB" sz="4400" b="1" dirty="0"/>
          </a:p>
        </p:txBody>
      </p:sp>
      <p:pic>
        <p:nvPicPr>
          <p:cNvPr id="18434" name="Picture 2" descr="http://indiatransportportal.com/wp-content/uploads/2011/06/PPP-indian-Road-Infrastructure-Developme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4884440" cy="3266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2592288" cy="1477328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Countries that have political stability are more likely to attract FDI and Aid </a:t>
            </a:r>
            <a:r>
              <a:rPr lang="en-GB" dirty="0" smtClean="0"/>
              <a:t>– may lead to growth and development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20876" y="342674"/>
            <a:ext cx="2772816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Political instability can lead to wars and complete economic breakdown  - </a:t>
            </a:r>
            <a:r>
              <a:rPr lang="en-GB" dirty="0" smtClean="0"/>
              <a:t> this will lead to poor economic performance, high levels of poverty and low standards of living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47478" y="116112"/>
            <a:ext cx="2592288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When there is political stability citizens are more likely to have a say </a:t>
            </a:r>
            <a:r>
              <a:rPr lang="en-GB" dirty="0" smtClean="0"/>
              <a:t>– leads to higher living standards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2459372"/>
            <a:ext cx="2484784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Corruption</a:t>
            </a:r>
            <a:r>
              <a:rPr lang="en-GB" dirty="0" smtClean="0"/>
              <a:t> = dishonest exploitation of power for personal gain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411450"/>
            <a:ext cx="56166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Political stability and lack of corruption</a:t>
            </a:r>
            <a:endParaRPr lang="en-GB" sz="4400" b="1" dirty="0"/>
          </a:p>
        </p:txBody>
      </p:sp>
      <p:pic>
        <p:nvPicPr>
          <p:cNvPr id="19458" name="Picture 2" descr="http://3.bp.blogspot.com/-4n8XV-EeF0g/TZlaOcWNxdI/AAAAAAAACxU/9_sgR4A1GY4/s1600/Corruption-Indi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4818112" cy="308359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652120" y="3442390"/>
            <a:ext cx="3491880" cy="34163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Corruption is prevalent when- </a:t>
            </a:r>
            <a:r>
              <a:rPr lang="en-GB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governments are not accountable to the people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Governments spend large amounts on large investment projects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Accounting practices are not controlled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Officials are not well paid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Elections are not well controlled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Legal structure is weak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Freedom of speech is lacking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2592288" cy="92333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Corruption hinders growth and Development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20876" y="342674"/>
            <a:ext cx="277281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Corruption leads to reduction in effectiveness of legal system (people can buy their way out)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47478" y="116112"/>
            <a:ext cx="259228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Electoral corruption means peoples wishes are not heeded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1484784"/>
            <a:ext cx="2484784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Corruption leads to an unfair allocation of resources – contracts don’t go to most efficient bidder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-96816" y="5237282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Corruption</a:t>
            </a:r>
            <a:endParaRPr lang="en-GB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2492896"/>
            <a:ext cx="1907704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Bribes increase the costs of business leading to higher prices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763688" y="1024270"/>
            <a:ext cx="2882854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Corruption reduces trust in an economy – hard to attract FDI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3645024"/>
            <a:ext cx="349188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Increased risk that contracts are not honoured  - leads to lack of investment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156176" y="4437112"/>
            <a:ext cx="2987824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Officials divert funds to projects that are not in the public interest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348108" y="5326315"/>
            <a:ext cx="3491880" cy="923330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Officials turn a blind eye to regulations – don’t care about environment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86202" y="6065296"/>
            <a:ext cx="3491880" cy="646331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Funds leave the country – capital flight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796136" y="5948156"/>
            <a:ext cx="3347864" cy="923330"/>
          </a:xfrm>
          <a:prstGeom prst="rect">
            <a:avLst/>
          </a:prstGeom>
          <a:solidFill>
            <a:srgbClr val="CCFF66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Constant paying of small bribes reduces economic well being of ordinary citizens</a:t>
            </a:r>
            <a:endParaRPr lang="en-GB" dirty="0"/>
          </a:p>
        </p:txBody>
      </p:sp>
      <p:pic>
        <p:nvPicPr>
          <p:cNvPr id="1026" name="Picture 2" descr="http://www.allgedo.com/newswire/wp-content/uploads/2012/09/corrup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346" y="2204864"/>
            <a:ext cx="4446896" cy="2869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4248472" cy="3046988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No way to uphold property rights</a:t>
            </a:r>
            <a:r>
              <a:rPr lang="en-GB" sz="2400" dirty="0" smtClean="0"/>
              <a:t> and so removes the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Right to own assets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Right to benefit from assets e.g. rent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Right to sell assets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Right to exclude others from using or taking over assets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34284" y="3501008"/>
            <a:ext cx="4248472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Investment and growth will be reduced and so economic growth and development will be limited </a:t>
            </a:r>
            <a:r>
              <a:rPr lang="en-GB" sz="2400" dirty="0" smtClean="0"/>
              <a:t>(With no property rights there is no incentive to improve that property)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5010928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Legal system</a:t>
            </a:r>
            <a:endParaRPr lang="en-GB" sz="4400" b="1" dirty="0"/>
          </a:p>
        </p:txBody>
      </p:sp>
      <p:pic>
        <p:nvPicPr>
          <p:cNvPr id="21506" name="Picture 2" descr="http://4.bp.blogspot.com/-yy9CAvkhnnE/T6eviV3uUFI/AAAAAAAAF1I/sitrDpIUhFE/s1600/justice-sys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582448"/>
            <a:ext cx="4644380" cy="3280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1249</Words>
  <Application>Microsoft Macintosh PowerPoint</Application>
  <PresentationFormat>On-screen Show (4:3)</PresentationFormat>
  <Paragraphs>140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Domestic Factors  and  Economic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Domestic Factors  and  Economic Development</dc:title>
  <dc:creator>jules</dc:creator>
  <cp:lastModifiedBy>Julia</cp:lastModifiedBy>
  <cp:revision>34</cp:revision>
  <cp:lastPrinted>2013-11-19T10:37:19Z</cp:lastPrinted>
  <dcterms:created xsi:type="dcterms:W3CDTF">2012-11-22T13:04:11Z</dcterms:created>
  <dcterms:modified xsi:type="dcterms:W3CDTF">2015-07-13T08:36:42Z</dcterms:modified>
</cp:coreProperties>
</file>